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435" r:id="rId2"/>
    <p:sldId id="443" r:id="rId3"/>
    <p:sldId id="506" r:id="rId4"/>
    <p:sldId id="507" r:id="rId5"/>
    <p:sldId id="508" r:id="rId6"/>
    <p:sldId id="509" r:id="rId7"/>
    <p:sldId id="510" r:id="rId8"/>
    <p:sldId id="511" r:id="rId9"/>
    <p:sldId id="512" r:id="rId10"/>
    <p:sldId id="513" r:id="rId11"/>
    <p:sldId id="514" r:id="rId12"/>
    <p:sldId id="515" r:id="rId13"/>
    <p:sldId id="516" r:id="rId14"/>
    <p:sldId id="517" r:id="rId15"/>
    <p:sldId id="518" r:id="rId16"/>
    <p:sldId id="519" r:id="rId17"/>
    <p:sldId id="520" r:id="rId18"/>
    <p:sldId id="560" r:id="rId19"/>
    <p:sldId id="561" r:id="rId20"/>
    <p:sldId id="562" r:id="rId21"/>
    <p:sldId id="563" r:id="rId22"/>
    <p:sldId id="522" r:id="rId23"/>
    <p:sldId id="523" r:id="rId24"/>
    <p:sldId id="525" r:id="rId25"/>
    <p:sldId id="564" r:id="rId26"/>
    <p:sldId id="566" r:id="rId27"/>
    <p:sldId id="565" r:id="rId28"/>
    <p:sldId id="529" r:id="rId29"/>
    <p:sldId id="531" r:id="rId30"/>
    <p:sldId id="532" r:id="rId31"/>
    <p:sldId id="533" r:id="rId32"/>
    <p:sldId id="535" r:id="rId33"/>
    <p:sldId id="536" r:id="rId34"/>
    <p:sldId id="537" r:id="rId35"/>
    <p:sldId id="538" r:id="rId36"/>
    <p:sldId id="539" r:id="rId37"/>
    <p:sldId id="540" r:id="rId38"/>
    <p:sldId id="541" r:id="rId39"/>
    <p:sldId id="542" r:id="rId40"/>
    <p:sldId id="543" r:id="rId41"/>
    <p:sldId id="544" r:id="rId42"/>
    <p:sldId id="545" r:id="rId43"/>
    <p:sldId id="546" r:id="rId44"/>
    <p:sldId id="567" r:id="rId45"/>
    <p:sldId id="548" r:id="rId46"/>
    <p:sldId id="568" r:id="rId47"/>
    <p:sldId id="550" r:id="rId48"/>
    <p:sldId id="551" r:id="rId49"/>
    <p:sldId id="553" r:id="rId50"/>
    <p:sldId id="554" r:id="rId51"/>
    <p:sldId id="555" r:id="rId52"/>
    <p:sldId id="556" r:id="rId53"/>
    <p:sldId id="557" r:id="rId54"/>
    <p:sldId id="558" r:id="rId55"/>
    <p:sldId id="559" r:id="rId56"/>
    <p:sldId id="34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6" autoAdjust="0"/>
    <p:restoredTop sz="94751" autoAdjust="0"/>
  </p:normalViewPr>
  <p:slideViewPr>
    <p:cSldViewPr snapToGrid="0" snapToObjects="1">
      <p:cViewPr>
        <p:scale>
          <a:sx n="114" d="100"/>
          <a:sy n="114" d="100"/>
        </p:scale>
        <p:origin x="-1568"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19/12/17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1916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8541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04678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0508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475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86112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6110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2898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604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6264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2077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15585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25845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44241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5781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0551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9070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54835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4882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59399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3638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37524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16278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27511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76536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40315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98411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2685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082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57361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20650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0099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20834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50387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3903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090215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58762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99630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02708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39379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74680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07033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72653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928439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63600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31496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83686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15041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24332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3772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4222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459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4673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9.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5140712"/>
            <a:ext cx="9144000" cy="152404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a:t>
            </a: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by Andrew B. Spurgeon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572000" y="1046862"/>
            <a:ext cx="4240696" cy="3046988"/>
          </a:xfrm>
          <a:prstGeom prst="rect">
            <a:avLst/>
          </a:prstGeom>
          <a:noFill/>
        </p:spPr>
        <p:txBody>
          <a:bodyPr wrap="square" rtlCol="0">
            <a:spAutoFit/>
          </a:bodyPr>
          <a:lstStyle/>
          <a:p>
            <a:r>
              <a:rPr lang="en-US" sz="4800" dirty="0" smtClean="0">
                <a:solidFill>
                  <a:schemeClr val="bg1"/>
                </a:solidFill>
                <a:latin typeface="Apple Chancery"/>
                <a:cs typeface="Apple Chancery"/>
              </a:rPr>
              <a:t>P</a:t>
            </a:r>
            <a:r>
              <a:rPr lang="en-US" sz="4800" dirty="0" smtClean="0">
                <a:solidFill>
                  <a:srgbClr val="FF0000"/>
                </a:solidFill>
                <a:latin typeface="Apple Chancery"/>
                <a:cs typeface="Apple Chancery"/>
              </a:rPr>
              <a:t>r</a:t>
            </a:r>
            <a:r>
              <a:rPr lang="en-US" sz="4800" dirty="0" smtClean="0">
                <a:solidFill>
                  <a:schemeClr val="bg1"/>
                </a:solidFill>
                <a:latin typeface="Apple Chancery"/>
                <a:cs typeface="Apple Chancery"/>
              </a:rPr>
              <a:t>e</a:t>
            </a:r>
            <a:r>
              <a:rPr lang="en-US" sz="4800" dirty="0" smtClean="0">
                <a:solidFill>
                  <a:srgbClr val="00B050"/>
                </a:solidFill>
                <a:latin typeface="Apple Chancery"/>
                <a:cs typeface="Apple Chancery"/>
              </a:rPr>
              <a:t>p</a:t>
            </a:r>
            <a:r>
              <a:rPr lang="en-US" sz="4800" dirty="0" smtClean="0">
                <a:solidFill>
                  <a:schemeClr val="bg1"/>
                </a:solidFill>
                <a:latin typeface="Apple Chancery"/>
                <a:cs typeface="Apple Chancery"/>
              </a:rPr>
              <a:t>a</a:t>
            </a:r>
            <a:r>
              <a:rPr lang="en-US" sz="4800" dirty="0" smtClean="0">
                <a:solidFill>
                  <a:srgbClr val="FF0000"/>
                </a:solidFill>
                <a:latin typeface="Apple Chancery"/>
                <a:cs typeface="Apple Chancery"/>
              </a:rPr>
              <a:t>r</a:t>
            </a:r>
            <a:r>
              <a:rPr lang="en-US" sz="4800" dirty="0" smtClean="0">
                <a:solidFill>
                  <a:schemeClr val="bg1"/>
                </a:solidFill>
                <a:latin typeface="Apple Chancery"/>
                <a:cs typeface="Apple Chancery"/>
              </a:rPr>
              <a:t>i</a:t>
            </a:r>
            <a:r>
              <a:rPr lang="en-US" sz="4800" dirty="0" smtClean="0">
                <a:solidFill>
                  <a:srgbClr val="00B050"/>
                </a:solidFill>
                <a:latin typeface="Apple Chancery"/>
                <a:cs typeface="Apple Chancery"/>
              </a:rPr>
              <a:t>n</a:t>
            </a:r>
            <a:r>
              <a:rPr lang="en-US" sz="4800" dirty="0" smtClean="0">
                <a:solidFill>
                  <a:schemeClr val="bg1"/>
                </a:solidFill>
                <a:latin typeface="Apple Chancery"/>
                <a:cs typeface="Apple Chancery"/>
              </a:rPr>
              <a:t>g </a:t>
            </a:r>
            <a:r>
              <a:rPr lang="en-US" sz="4800" dirty="0" smtClean="0">
                <a:solidFill>
                  <a:srgbClr val="FF0000"/>
                </a:solidFill>
                <a:latin typeface="Apple Chancery"/>
                <a:cs typeface="Apple Chancery"/>
              </a:rPr>
              <a:t>t</a:t>
            </a:r>
            <a:r>
              <a:rPr lang="en-US" sz="4800" dirty="0" smtClean="0">
                <a:solidFill>
                  <a:schemeClr val="bg1"/>
                </a:solidFill>
                <a:latin typeface="Apple Chancery"/>
                <a:cs typeface="Apple Chancery"/>
              </a:rPr>
              <a:t>h</a:t>
            </a:r>
            <a:r>
              <a:rPr lang="en-US" sz="4800" dirty="0" smtClean="0">
                <a:solidFill>
                  <a:srgbClr val="00B050"/>
                </a:solidFill>
                <a:latin typeface="Apple Chancery"/>
                <a:cs typeface="Apple Chancery"/>
              </a:rPr>
              <a:t>e</a:t>
            </a:r>
            <a:r>
              <a:rPr lang="en-US" sz="4800" dirty="0" smtClean="0">
                <a:solidFill>
                  <a:schemeClr val="bg1"/>
                </a:solidFill>
                <a:latin typeface="Apple Chancery"/>
                <a:cs typeface="Apple Chancery"/>
              </a:rPr>
              <a:t> W</a:t>
            </a:r>
            <a:r>
              <a:rPr lang="en-US" sz="4800" dirty="0" smtClean="0">
                <a:solidFill>
                  <a:srgbClr val="00B050"/>
                </a:solidFill>
                <a:latin typeface="Apple Chancery"/>
                <a:cs typeface="Apple Chancery"/>
              </a:rPr>
              <a:t>a</a:t>
            </a:r>
            <a:r>
              <a:rPr lang="en-US" sz="4800" dirty="0" smtClean="0">
                <a:solidFill>
                  <a:schemeClr val="bg1"/>
                </a:solidFill>
                <a:latin typeface="Apple Chancery"/>
                <a:cs typeface="Apple Chancery"/>
              </a:rPr>
              <a:t>ys </a:t>
            </a:r>
            <a:r>
              <a:rPr lang="en-US" sz="4800" dirty="0" smtClean="0">
                <a:solidFill>
                  <a:srgbClr val="FF0000"/>
                </a:solidFill>
                <a:latin typeface="Apple Chancery"/>
                <a:cs typeface="Apple Chancery"/>
              </a:rPr>
              <a:t>f</a:t>
            </a:r>
            <a:r>
              <a:rPr lang="en-US" sz="4800" dirty="0" smtClean="0">
                <a:solidFill>
                  <a:schemeClr val="bg1"/>
                </a:solidFill>
                <a:latin typeface="Apple Chancery"/>
                <a:cs typeface="Apple Chancery"/>
              </a:rPr>
              <a:t>o</a:t>
            </a:r>
            <a:r>
              <a:rPr lang="en-US" sz="4800" dirty="0" smtClean="0">
                <a:solidFill>
                  <a:srgbClr val="00B050"/>
                </a:solidFill>
                <a:latin typeface="Apple Chancery"/>
                <a:cs typeface="Apple Chancery"/>
              </a:rPr>
              <a:t>r</a:t>
            </a:r>
            <a:r>
              <a:rPr lang="en-US" sz="4800" dirty="0" smtClean="0">
                <a:solidFill>
                  <a:srgbClr val="FF0000"/>
                </a:solidFill>
                <a:latin typeface="Apple Chancery"/>
                <a:cs typeface="Apple Chancery"/>
              </a:rPr>
              <a:t> </a:t>
            </a:r>
            <a:r>
              <a:rPr lang="en-US" sz="4800" dirty="0" smtClean="0">
                <a:solidFill>
                  <a:schemeClr val="bg1"/>
                </a:solidFill>
                <a:latin typeface="Apple Chancery"/>
                <a:cs typeface="Apple Chancery"/>
              </a:rPr>
              <a:t>t</a:t>
            </a:r>
            <a:r>
              <a:rPr lang="en-US" sz="4800" dirty="0" smtClean="0">
                <a:solidFill>
                  <a:srgbClr val="FF0000"/>
                </a:solidFill>
                <a:latin typeface="Apple Chancery"/>
                <a:cs typeface="Apple Chancery"/>
              </a:rPr>
              <a:t>h</a:t>
            </a:r>
            <a:r>
              <a:rPr lang="en-US" sz="4800" dirty="0" smtClean="0">
                <a:solidFill>
                  <a:schemeClr val="bg1"/>
                </a:solidFill>
                <a:latin typeface="Apple Chancery"/>
                <a:cs typeface="Apple Chancery"/>
              </a:rPr>
              <a:t>e L</a:t>
            </a:r>
            <a:r>
              <a:rPr lang="en-US" sz="4800" dirty="0" smtClean="0">
                <a:solidFill>
                  <a:srgbClr val="FF0000"/>
                </a:solidFill>
                <a:latin typeface="Apple Chancery"/>
                <a:cs typeface="Apple Chancery"/>
              </a:rPr>
              <a:t>o</a:t>
            </a:r>
            <a:r>
              <a:rPr lang="en-US" sz="4800" dirty="0" smtClean="0">
                <a:solidFill>
                  <a:schemeClr val="bg1"/>
                </a:solidFill>
                <a:latin typeface="Apple Chancery"/>
                <a:cs typeface="Apple Chancery"/>
              </a:rPr>
              <a:t>r</a:t>
            </a:r>
            <a:r>
              <a:rPr lang="en-US" sz="4800" dirty="0" smtClean="0">
                <a:solidFill>
                  <a:srgbClr val="00B050"/>
                </a:solidFill>
                <a:latin typeface="Apple Chancery"/>
                <a:cs typeface="Apple Chancery"/>
              </a:rPr>
              <a:t>d</a:t>
            </a:r>
            <a:r>
              <a:rPr lang="en-US" sz="4800" dirty="0" smtClean="0">
                <a:solidFill>
                  <a:schemeClr val="bg1"/>
                </a:solidFill>
                <a:latin typeface="Apple Chancery"/>
                <a:cs typeface="Apple Chancery"/>
              </a:rPr>
              <a:t>: L</a:t>
            </a:r>
            <a:r>
              <a:rPr lang="en-US" sz="4800" dirty="0" smtClean="0">
                <a:solidFill>
                  <a:srgbClr val="FF0000"/>
                </a:solidFill>
                <a:latin typeface="Apple Chancery"/>
                <a:cs typeface="Apple Chancery"/>
              </a:rPr>
              <a:t>e</a:t>
            </a:r>
            <a:r>
              <a:rPr lang="en-US" sz="4800" dirty="0" smtClean="0">
                <a:solidFill>
                  <a:schemeClr val="bg1"/>
                </a:solidFill>
                <a:latin typeface="Apple Chancery"/>
                <a:cs typeface="Apple Chancery"/>
              </a:rPr>
              <a:t>s</a:t>
            </a:r>
            <a:r>
              <a:rPr lang="en-US" sz="4800" dirty="0" smtClean="0">
                <a:solidFill>
                  <a:srgbClr val="00B050"/>
                </a:solidFill>
                <a:latin typeface="Apple Chancery"/>
                <a:cs typeface="Apple Chancery"/>
              </a:rPr>
              <a:t>s</a:t>
            </a:r>
            <a:r>
              <a:rPr lang="en-US" sz="4800" dirty="0" smtClean="0">
                <a:solidFill>
                  <a:schemeClr val="bg1"/>
                </a:solidFill>
                <a:latin typeface="Apple Chancery"/>
                <a:cs typeface="Apple Chancery"/>
              </a:rPr>
              <a:t>o</a:t>
            </a:r>
            <a:r>
              <a:rPr lang="en-US" sz="4800" dirty="0" smtClean="0">
                <a:solidFill>
                  <a:srgbClr val="FF0000"/>
                </a:solidFill>
                <a:latin typeface="Apple Chancery"/>
                <a:cs typeface="Apple Chancery"/>
              </a:rPr>
              <a:t>n</a:t>
            </a:r>
            <a:r>
              <a:rPr lang="en-US" sz="4800" dirty="0" smtClean="0">
                <a:solidFill>
                  <a:schemeClr val="bg1"/>
                </a:solidFill>
                <a:latin typeface="Apple Chancery"/>
                <a:cs typeface="Apple Chancery"/>
              </a:rPr>
              <a:t>s f</a:t>
            </a:r>
            <a:r>
              <a:rPr lang="en-US" sz="4800" dirty="0" smtClean="0">
                <a:solidFill>
                  <a:srgbClr val="00B050"/>
                </a:solidFill>
                <a:latin typeface="Apple Chancery"/>
                <a:cs typeface="Apple Chancery"/>
              </a:rPr>
              <a:t>r</a:t>
            </a:r>
            <a:r>
              <a:rPr lang="en-US" sz="4800" dirty="0" smtClean="0">
                <a:solidFill>
                  <a:schemeClr val="bg1"/>
                </a:solidFill>
                <a:latin typeface="Apple Chancery"/>
                <a:cs typeface="Apple Chancery"/>
              </a:rPr>
              <a:t>o</a:t>
            </a:r>
            <a:r>
              <a:rPr lang="en-US" sz="4800" dirty="0" smtClean="0">
                <a:solidFill>
                  <a:srgbClr val="FF0000"/>
                </a:solidFill>
                <a:latin typeface="Apple Chancery"/>
                <a:cs typeface="Apple Chancery"/>
              </a:rPr>
              <a:t>m</a:t>
            </a:r>
            <a:r>
              <a:rPr lang="en-US" sz="4800" dirty="0" smtClean="0">
                <a:solidFill>
                  <a:schemeClr val="bg1"/>
                </a:solidFill>
                <a:latin typeface="Apple Chancery"/>
                <a:cs typeface="Apple Chancery"/>
              </a:rPr>
              <a:t> J</a:t>
            </a:r>
            <a:r>
              <a:rPr lang="en-US" sz="4800" dirty="0" smtClean="0">
                <a:solidFill>
                  <a:srgbClr val="00B050"/>
                </a:solidFill>
                <a:latin typeface="Apple Chancery"/>
                <a:cs typeface="Apple Chancery"/>
              </a:rPr>
              <a:t>o</a:t>
            </a:r>
            <a:r>
              <a:rPr lang="en-US" sz="4800" dirty="0" smtClean="0">
                <a:solidFill>
                  <a:schemeClr val="bg1"/>
                </a:solidFill>
                <a:latin typeface="Apple Chancery"/>
                <a:cs typeface="Apple Chancery"/>
              </a:rPr>
              <a:t>h</a:t>
            </a:r>
            <a:r>
              <a:rPr lang="en-US" sz="4800" dirty="0" smtClean="0">
                <a:solidFill>
                  <a:srgbClr val="FF0000"/>
                </a:solidFill>
                <a:latin typeface="Apple Chancery"/>
                <a:cs typeface="Apple Chancery"/>
              </a:rPr>
              <a:t>n</a:t>
            </a:r>
            <a:endParaRPr lang="en-US" sz="4800" dirty="0">
              <a:solidFill>
                <a:srgbClr val="FF0000"/>
              </a:solidFill>
              <a:latin typeface="Apple Chancery"/>
              <a:cs typeface="Apple Chancery"/>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768" y="628805"/>
            <a:ext cx="3683000" cy="3860800"/>
          </a:xfrm>
          <a:prstGeom prst="rect">
            <a:avLst/>
          </a:prstGeom>
        </p:spPr>
      </p:pic>
    </p:spTree>
    <p:extLst>
      <p:ext uri="{BB962C8B-B14F-4D97-AF65-F5344CB8AC3E}">
        <p14:creationId xmlns:p14="http://schemas.microsoft.com/office/powerpoint/2010/main" val="1808405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The</a:t>
            </a:r>
            <a:r>
              <a:rPr lang="en-US" sz="2800" b="1" dirty="0"/>
              <a:t> </a:t>
            </a:r>
            <a:r>
              <a:rPr lang="en-US" sz="2800" dirty="0"/>
              <a:t>angel said to him: “Do not be afraid, Zechariah; your prayer has been heard. Your wife Elizabeth will bear you a son, and </a:t>
            </a:r>
            <a:r>
              <a:rPr lang="en-US" sz="2800" dirty="0">
                <a:solidFill>
                  <a:srgbClr val="FF0000"/>
                </a:solidFill>
              </a:rPr>
              <a:t>you are to call him John</a:t>
            </a:r>
            <a:r>
              <a:rPr lang="en-US" sz="2800" dirty="0"/>
              <a:t>. He will be a joy and delight to you, and many will rejoice because of his birth, for </a:t>
            </a:r>
            <a:r>
              <a:rPr lang="en-US" sz="2800" dirty="0">
                <a:solidFill>
                  <a:srgbClr val="FF0000"/>
                </a:solidFill>
              </a:rPr>
              <a:t>he will be great in the sight of the Lord</a:t>
            </a:r>
            <a:r>
              <a:rPr lang="en-US" sz="2800" dirty="0"/>
              <a:t>. He is never to take wine or other fermented drink, and </a:t>
            </a:r>
            <a:r>
              <a:rPr lang="en-US" sz="2800" dirty="0">
                <a:solidFill>
                  <a:srgbClr val="FF0000"/>
                </a:solidFill>
              </a:rPr>
              <a:t>he will be filled with the Holy Spirit even before he is born</a:t>
            </a:r>
            <a:r>
              <a:rPr lang="en-US" sz="2800" dirty="0"/>
              <a:t>. He will bring back many of the people of Israel to the Lord </a:t>
            </a:r>
            <a:r>
              <a:rPr lang="en-US" sz="2800" dirty="0" smtClean="0"/>
              <a:t>their God.</a:t>
            </a:r>
            <a:endParaRPr lang="en-US" sz="2800" dirty="0"/>
          </a:p>
        </p:txBody>
      </p:sp>
    </p:spTree>
    <p:extLst>
      <p:ext uri="{BB962C8B-B14F-4D97-AF65-F5344CB8AC3E}">
        <p14:creationId xmlns:p14="http://schemas.microsoft.com/office/powerpoint/2010/main" val="427242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539430"/>
          </a:xfrm>
          <a:prstGeom prst="rect">
            <a:avLst/>
          </a:prstGeom>
        </p:spPr>
        <p:txBody>
          <a:bodyPr wrap="square">
            <a:spAutoFit/>
          </a:bodyPr>
          <a:lstStyle/>
          <a:p>
            <a:r>
              <a:rPr lang="en-US" sz="2800" dirty="0">
                <a:solidFill>
                  <a:srgbClr val="FF0000"/>
                </a:solidFill>
              </a:rPr>
              <a:t>And he will go on before the Lord, in the spirit and power of Elijah</a:t>
            </a:r>
            <a:r>
              <a:rPr lang="en-US" sz="2800" dirty="0"/>
              <a:t>, to turn the hearts of the parents to their children and the disobedient to the wisdom of the righteous—</a:t>
            </a:r>
            <a:r>
              <a:rPr lang="en-US" sz="2800" dirty="0">
                <a:solidFill>
                  <a:srgbClr val="FF0000"/>
                </a:solidFill>
              </a:rPr>
              <a:t>to make ready a people prepared for the Lord</a:t>
            </a:r>
            <a:r>
              <a:rPr lang="en-US" sz="2800" dirty="0"/>
              <a:t>.”</a:t>
            </a:r>
          </a:p>
          <a:p>
            <a:endParaRPr lang="en-US" sz="2800" dirty="0"/>
          </a:p>
          <a:p>
            <a:r>
              <a:rPr lang="en-US" sz="2800" dirty="0"/>
              <a:t>(</a:t>
            </a:r>
            <a:r>
              <a:rPr lang="en-US" sz="2800" i="1" dirty="0"/>
              <a:t>Yah</a:t>
            </a:r>
            <a:r>
              <a:rPr lang="en-US" sz="2800" dirty="0"/>
              <a:t> = </a:t>
            </a:r>
            <a:r>
              <a:rPr lang="en-US" sz="2800" dirty="0" smtClean="0"/>
              <a:t>Yahweh; LORD; </a:t>
            </a:r>
            <a:r>
              <a:rPr lang="en-US" sz="2800" i="1" dirty="0" err="1"/>
              <a:t>chanan</a:t>
            </a:r>
            <a:r>
              <a:rPr lang="en-US" sz="2800" dirty="0"/>
              <a:t> = </a:t>
            </a:r>
            <a:r>
              <a:rPr lang="en-US" sz="2800" dirty="0" smtClean="0"/>
              <a:t>is gracious</a:t>
            </a:r>
            <a:r>
              <a:rPr lang="en-US" sz="2800" dirty="0"/>
              <a:t>; </a:t>
            </a:r>
            <a:r>
              <a:rPr lang="en-US" sz="2800" dirty="0" err="1"/>
              <a:t>Yahchanan</a:t>
            </a:r>
            <a:r>
              <a:rPr lang="en-US" sz="2800" dirty="0"/>
              <a:t> = </a:t>
            </a:r>
            <a:r>
              <a:rPr lang="en-US" sz="2800" dirty="0" err="1" smtClean="0"/>
              <a:t>Ioannes</a:t>
            </a:r>
            <a:r>
              <a:rPr lang="en-US" sz="2800" dirty="0" smtClean="0"/>
              <a:t> = John </a:t>
            </a:r>
            <a:r>
              <a:rPr lang="en-US" sz="2800" dirty="0"/>
              <a:t>= </a:t>
            </a:r>
            <a:r>
              <a:rPr lang="en-US" sz="2800" dirty="0" smtClean="0"/>
              <a:t>“LORD is gracious”)</a:t>
            </a:r>
            <a:endParaRPr lang="en-US" sz="2800" dirty="0"/>
          </a:p>
        </p:txBody>
      </p:sp>
    </p:spTree>
    <p:extLst>
      <p:ext uri="{BB962C8B-B14F-4D97-AF65-F5344CB8AC3E}">
        <p14:creationId xmlns:p14="http://schemas.microsoft.com/office/powerpoint/2010/main" val="1621529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Doubt &amp; Punishment</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1:18–20</a:t>
            </a:r>
            <a:endParaRPr lang="en-US" sz="4000" dirty="0"/>
          </a:p>
        </p:txBody>
      </p:sp>
    </p:spTree>
    <p:extLst>
      <p:ext uri="{BB962C8B-B14F-4D97-AF65-F5344CB8AC3E}">
        <p14:creationId xmlns:p14="http://schemas.microsoft.com/office/powerpoint/2010/main" val="6123513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539430"/>
          </a:xfrm>
          <a:prstGeom prst="rect">
            <a:avLst/>
          </a:prstGeom>
        </p:spPr>
        <p:txBody>
          <a:bodyPr wrap="square">
            <a:spAutoFit/>
          </a:bodyPr>
          <a:lstStyle/>
          <a:p>
            <a:r>
              <a:rPr lang="en-US" sz="2800" dirty="0"/>
              <a:t>Zechariah asked the angel, “How can I be sure of this? I am an old man and my wife is well along in years.” The angel said to him, “I am Gabriel. I stand in the presence of God, and I have been sent to speak to you and to tell you this good news. And now you will be silent and not able to speak until the day this happens, because you did not believe my words, which will come true at their appointed time.” </a:t>
            </a:r>
          </a:p>
        </p:txBody>
      </p:sp>
    </p:spTree>
    <p:extLst>
      <p:ext uri="{BB962C8B-B14F-4D97-AF65-F5344CB8AC3E}">
        <p14:creationId xmlns:p14="http://schemas.microsoft.com/office/powerpoint/2010/main" val="19424972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The Aftermath</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1:21–23</a:t>
            </a:r>
            <a:endParaRPr lang="en-US" sz="4000" dirty="0"/>
          </a:p>
        </p:txBody>
      </p:sp>
    </p:spTree>
    <p:extLst>
      <p:ext uri="{BB962C8B-B14F-4D97-AF65-F5344CB8AC3E}">
        <p14:creationId xmlns:p14="http://schemas.microsoft.com/office/powerpoint/2010/main" val="2001590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108543"/>
          </a:xfrm>
          <a:prstGeom prst="rect">
            <a:avLst/>
          </a:prstGeom>
        </p:spPr>
        <p:txBody>
          <a:bodyPr wrap="square">
            <a:spAutoFit/>
          </a:bodyPr>
          <a:lstStyle/>
          <a:p>
            <a:r>
              <a:rPr lang="en-US" sz="2800" dirty="0"/>
              <a:t>Meanwhile, the people were waiting for Zechariah and wondering why he stayed so long in the temple. When he came out, he could not speak to them. They realized he had seen a vision in the temple, for he kept making signs to them but remained unable to speak. When his time of service was completed, he returned home. </a:t>
            </a:r>
          </a:p>
        </p:txBody>
      </p:sp>
    </p:spTree>
    <p:extLst>
      <p:ext uri="{BB962C8B-B14F-4D97-AF65-F5344CB8AC3E}">
        <p14:creationId xmlns:p14="http://schemas.microsoft.com/office/powerpoint/2010/main" val="890905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God’s Faithfulness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1:24–25</a:t>
            </a:r>
            <a:endParaRPr lang="en-US" sz="4000" dirty="0"/>
          </a:p>
        </p:txBody>
      </p:sp>
    </p:spTree>
    <p:extLst>
      <p:ext uri="{BB962C8B-B14F-4D97-AF65-F5344CB8AC3E}">
        <p14:creationId xmlns:p14="http://schemas.microsoft.com/office/powerpoint/2010/main" val="20176133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246769"/>
          </a:xfrm>
          <a:prstGeom prst="rect">
            <a:avLst/>
          </a:prstGeom>
        </p:spPr>
        <p:txBody>
          <a:bodyPr wrap="square">
            <a:spAutoFit/>
          </a:bodyPr>
          <a:lstStyle/>
          <a:p>
            <a:r>
              <a:rPr lang="en-US" sz="2800" dirty="0"/>
              <a:t>After this his wife Elizabeth became pregnant and for five months remained in seclusion. “The Lord has done this for me,” she said. “In these days he has shown his favor and taken away my disgrace among the people.” </a:t>
            </a:r>
          </a:p>
        </p:txBody>
      </p:sp>
    </p:spTree>
    <p:extLst>
      <p:ext uri="{BB962C8B-B14F-4D97-AF65-F5344CB8AC3E}">
        <p14:creationId xmlns:p14="http://schemas.microsoft.com/office/powerpoint/2010/main" val="387389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A Parallel Story</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1:26–38</a:t>
            </a:r>
            <a:endParaRPr lang="en-US" sz="4000" dirty="0"/>
          </a:p>
        </p:txBody>
      </p:sp>
    </p:spTree>
    <p:extLst>
      <p:ext uri="{BB962C8B-B14F-4D97-AF65-F5344CB8AC3E}">
        <p14:creationId xmlns:p14="http://schemas.microsoft.com/office/powerpoint/2010/main" val="134456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In the sixth month of Elizabeth’s pregnancy, God sent the angel Gabriel to Nazareth, a town in Galilee, </a:t>
            </a:r>
            <a:r>
              <a:rPr lang="en-US" sz="2800" dirty="0" smtClean="0"/>
              <a:t>to </a:t>
            </a:r>
            <a:r>
              <a:rPr lang="en-US" sz="2800" dirty="0"/>
              <a:t>a virgin pledged to be married to a man named Joseph, a descendant of David. The virgin’s name was Mary. </a:t>
            </a:r>
            <a:r>
              <a:rPr lang="en-US" sz="2800" dirty="0" smtClean="0"/>
              <a:t>The </a:t>
            </a:r>
            <a:r>
              <a:rPr lang="en-US" sz="2800" dirty="0"/>
              <a:t>angel went to her and said, “Greetings, you who are highly favored! The Lord is with you.” Mary was greatly troubled at his words and wondered what kind of greeting this might be. </a:t>
            </a:r>
          </a:p>
          <a:p>
            <a:r>
              <a:rPr lang="en-US" sz="2800" dirty="0" smtClean="0"/>
              <a:t>But </a:t>
            </a:r>
            <a:r>
              <a:rPr lang="en-US" sz="2800" dirty="0"/>
              <a:t>the angel said to her, “Do not be afraid, Mary; you have found favor with God</a:t>
            </a:r>
            <a:r>
              <a:rPr lang="en-US" sz="2800" dirty="0" smtClean="0"/>
              <a:t>.</a:t>
            </a:r>
            <a:r>
              <a:rPr lang="en-US" sz="2800" dirty="0"/>
              <a:t> You will </a:t>
            </a:r>
            <a:r>
              <a:rPr lang="en-US" sz="2800" dirty="0" smtClean="0"/>
              <a:t>conceive</a:t>
            </a:r>
            <a:endParaRPr lang="en-US" sz="2800" dirty="0"/>
          </a:p>
        </p:txBody>
      </p:sp>
    </p:spTree>
    <p:extLst>
      <p:ext uri="{BB962C8B-B14F-4D97-AF65-F5344CB8AC3E}">
        <p14:creationId xmlns:p14="http://schemas.microsoft.com/office/powerpoint/2010/main" val="1249179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6" y="1448420"/>
            <a:ext cx="7379746" cy="646331"/>
          </a:xfrm>
          <a:prstGeom prst="rect">
            <a:avLst/>
          </a:prstGeom>
        </p:spPr>
        <p:txBody>
          <a:bodyPr wrap="square">
            <a:spAutoFit/>
          </a:bodyPr>
          <a:lstStyle/>
          <a:p>
            <a:pPr algn="ctr"/>
            <a:r>
              <a:rPr lang="en-US" sz="3600" b="1" dirty="0" smtClean="0">
                <a:solidFill>
                  <a:srgbClr val="000000"/>
                </a:solidFill>
                <a:latin typeface="Arial" charset="0"/>
              </a:rPr>
              <a:t>Look, who is missing!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6494" y="2094751"/>
            <a:ext cx="5531007" cy="4100063"/>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Tree>
    <p:extLst>
      <p:ext uri="{BB962C8B-B14F-4D97-AF65-F5344CB8AC3E}">
        <p14:creationId xmlns:p14="http://schemas.microsoft.com/office/powerpoint/2010/main" val="1487480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smtClean="0"/>
              <a:t>and give birth to a son, and you are to call him Jesus. He will be great and will be called the Son of the Most High. The Lord God will give him the throne of his father David, and he will reign over Jacob’s descendants forever; his kingdom will never end.” “How will this be,” Mary asked the angel, “since I am a virgin?” The angel answered, “The Holy Spirit will come on you, and the power of the Most High will overshadow you. So the holy one to be born will be called the Son of God. E</a:t>
            </a:r>
            <a:r>
              <a:rPr lang="en-US" sz="2800" dirty="0"/>
              <a:t>ven Elizabeth </a:t>
            </a:r>
            <a:r>
              <a:rPr lang="en-US" sz="2800" dirty="0" smtClean="0"/>
              <a:t>your</a:t>
            </a:r>
            <a:endParaRPr lang="en-US" sz="2800" dirty="0"/>
          </a:p>
        </p:txBody>
      </p:sp>
    </p:spTree>
    <p:extLst>
      <p:ext uri="{BB962C8B-B14F-4D97-AF65-F5344CB8AC3E}">
        <p14:creationId xmlns:p14="http://schemas.microsoft.com/office/powerpoint/2010/main" val="1015277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246769"/>
          </a:xfrm>
          <a:prstGeom prst="rect">
            <a:avLst/>
          </a:prstGeom>
        </p:spPr>
        <p:txBody>
          <a:bodyPr wrap="square">
            <a:spAutoFit/>
          </a:bodyPr>
          <a:lstStyle/>
          <a:p>
            <a:r>
              <a:rPr lang="en-US" sz="2800" dirty="0"/>
              <a:t>relative is going to have a </a:t>
            </a:r>
            <a:r>
              <a:rPr lang="en-US" sz="2800" dirty="0" smtClean="0"/>
              <a:t>child </a:t>
            </a:r>
            <a:r>
              <a:rPr lang="en-US" sz="2800" dirty="0"/>
              <a:t>in her old age, and she who was said to be unable to conceive is in her sixth month. </a:t>
            </a:r>
            <a:r>
              <a:rPr lang="en-US" sz="2800" dirty="0" smtClean="0"/>
              <a:t>For </a:t>
            </a:r>
            <a:r>
              <a:rPr lang="en-US" sz="2800" dirty="0"/>
              <a:t>no word from God will ever fail</a:t>
            </a:r>
            <a:r>
              <a:rPr lang="en-US" sz="2800" dirty="0" smtClean="0"/>
              <a:t>.”</a:t>
            </a:r>
            <a:r>
              <a:rPr lang="en-US" sz="2800" dirty="0"/>
              <a:t> </a:t>
            </a:r>
            <a:r>
              <a:rPr lang="en-US" sz="2800" dirty="0" smtClean="0"/>
              <a:t>“</a:t>
            </a:r>
            <a:r>
              <a:rPr lang="en-US" sz="2800" dirty="0"/>
              <a:t>I am the Lord’s servant,” Mary answered. “May your word to me be fulfilled.” Then the angel left her. </a:t>
            </a:r>
          </a:p>
        </p:txBody>
      </p:sp>
    </p:spTree>
    <p:extLst>
      <p:ext uri="{BB962C8B-B14F-4D97-AF65-F5344CB8AC3E}">
        <p14:creationId xmlns:p14="http://schemas.microsoft.com/office/powerpoint/2010/main" val="1215920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FF0000"/>
                </a:solidFill>
                <a:latin typeface="Arial" charset="0"/>
              </a:rPr>
              <a:t>John &amp; Jesus — First Encounter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1:39–45</a:t>
            </a:r>
            <a:endParaRPr lang="en-US" sz="4000" dirty="0"/>
          </a:p>
        </p:txBody>
      </p:sp>
    </p:spTree>
    <p:extLst>
      <p:ext uri="{BB962C8B-B14F-4D97-AF65-F5344CB8AC3E}">
        <p14:creationId xmlns:p14="http://schemas.microsoft.com/office/powerpoint/2010/main" val="12793746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At that time Mary got ready and hurried to a town in the hill country of Judea, where she entered Zechariah’s home and greeted Elizabeth. When Elizabeth heard Mary’s greeting, </a:t>
            </a:r>
            <a:r>
              <a:rPr lang="en-US" sz="2800" dirty="0">
                <a:solidFill>
                  <a:srgbClr val="FF0000"/>
                </a:solidFill>
              </a:rPr>
              <a:t>the baby leaped in her womb, and Elizabeth was filled with the Holy Spirit</a:t>
            </a:r>
            <a:r>
              <a:rPr lang="en-US" sz="2800" dirty="0"/>
              <a:t>.</a:t>
            </a:r>
            <a:r>
              <a:rPr lang="en-US" sz="2800" b="1" dirty="0"/>
              <a:t> </a:t>
            </a:r>
            <a:r>
              <a:rPr lang="en-US" sz="2800" dirty="0"/>
              <a:t>In a loud voice she exclaimed: “Blessed are you among women, and blessed is the child you will bear! But why am I so favored, that the mother of my Lord should come to me</a:t>
            </a:r>
            <a:r>
              <a:rPr lang="en-US" sz="2800" dirty="0" smtClean="0"/>
              <a:t>?”</a:t>
            </a:r>
            <a:r>
              <a:rPr lang="en-US" sz="2800" dirty="0"/>
              <a:t> </a:t>
            </a:r>
          </a:p>
        </p:txBody>
      </p:sp>
    </p:spTree>
    <p:extLst>
      <p:ext uri="{BB962C8B-B14F-4D97-AF65-F5344CB8AC3E}">
        <p14:creationId xmlns:p14="http://schemas.microsoft.com/office/powerpoint/2010/main" val="862606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Mary’s Song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1:46–55</a:t>
            </a:r>
            <a:endParaRPr lang="en-US" sz="4000" dirty="0"/>
          </a:p>
        </p:txBody>
      </p:sp>
    </p:spTree>
    <p:extLst>
      <p:ext uri="{BB962C8B-B14F-4D97-AF65-F5344CB8AC3E}">
        <p14:creationId xmlns:p14="http://schemas.microsoft.com/office/powerpoint/2010/main" val="9371086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Mary Returns Home</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1:56</a:t>
            </a:r>
            <a:endParaRPr lang="en-US" sz="4000" dirty="0"/>
          </a:p>
        </p:txBody>
      </p:sp>
    </p:spTree>
    <p:extLst>
      <p:ext uri="{BB962C8B-B14F-4D97-AF65-F5344CB8AC3E}">
        <p14:creationId xmlns:p14="http://schemas.microsoft.com/office/powerpoint/2010/main" val="20779982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Birth of John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1:56–67</a:t>
            </a:r>
            <a:endParaRPr lang="en-US" sz="4000" dirty="0"/>
          </a:p>
        </p:txBody>
      </p:sp>
    </p:spTree>
    <p:extLst>
      <p:ext uri="{BB962C8B-B14F-4D97-AF65-F5344CB8AC3E}">
        <p14:creationId xmlns:p14="http://schemas.microsoft.com/office/powerpoint/2010/main" val="1326574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Mary stayed with Elizabeth for about three months and then returned home. When it was time for Elizabeth to have her baby, she gave birth to a son. Her neighbors and relatives heard that the Lord had shown her great mercy, and they shared her joy.  On the eighth day they came to circumcise the child, and they were going to name him after his father Zechariah, but his mother spoke up and said, “No! He is to be called John.” They said to her, “There is no one among your relatives who has that </a:t>
            </a:r>
          </a:p>
        </p:txBody>
      </p:sp>
    </p:spTree>
    <p:extLst>
      <p:ext uri="{BB962C8B-B14F-4D97-AF65-F5344CB8AC3E}">
        <p14:creationId xmlns:p14="http://schemas.microsoft.com/office/powerpoint/2010/main" val="231402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smtClean="0"/>
              <a:t>name</a:t>
            </a:r>
            <a:r>
              <a:rPr lang="en-US" sz="2800" dirty="0"/>
              <a:t>.” Then they made signs to his father, to find out what he would like to name the child. He asked for a writing tablet, and to everyone’s astonishment he wrote, “</a:t>
            </a:r>
            <a:r>
              <a:rPr lang="en-US" sz="2800" dirty="0">
                <a:solidFill>
                  <a:srgbClr val="FF0000"/>
                </a:solidFill>
              </a:rPr>
              <a:t>His name is John</a:t>
            </a:r>
            <a:r>
              <a:rPr lang="en-US" sz="2800" dirty="0"/>
              <a:t>.” </a:t>
            </a:r>
            <a:r>
              <a:rPr lang="en-US" sz="2800" dirty="0" smtClean="0"/>
              <a:t>Immediately </a:t>
            </a:r>
            <a:r>
              <a:rPr lang="en-US" sz="2800" dirty="0"/>
              <a:t>his mouth was opened and his tongue set free, and he began to speak, praising God. All the neighbors were filled with awe, and throughout the hill country of Judea people were talking about all these things.  Everyone who heard this wondered about it, asking, “What then is this child going </a:t>
            </a:r>
            <a:r>
              <a:rPr lang="en-US" sz="2800" dirty="0" smtClean="0"/>
              <a:t>to</a:t>
            </a:r>
            <a:r>
              <a:rPr lang="en-US" sz="2800" dirty="0"/>
              <a:t> be</a:t>
            </a:r>
            <a:r>
              <a:rPr lang="en-US" sz="2800" dirty="0" smtClean="0"/>
              <a:t>?”</a:t>
            </a:r>
            <a:endParaRPr lang="en-US" sz="2800" dirty="0"/>
          </a:p>
        </p:txBody>
      </p:sp>
    </p:spTree>
    <p:extLst>
      <p:ext uri="{BB962C8B-B14F-4D97-AF65-F5344CB8AC3E}">
        <p14:creationId xmlns:p14="http://schemas.microsoft.com/office/powerpoint/2010/main" val="874408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The Prophecy</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1:68–79</a:t>
            </a:r>
            <a:endParaRPr lang="en-US" sz="4000" dirty="0"/>
          </a:p>
        </p:txBody>
      </p:sp>
    </p:spTree>
    <p:extLst>
      <p:ext uri="{BB962C8B-B14F-4D97-AF65-F5344CB8AC3E}">
        <p14:creationId xmlns:p14="http://schemas.microsoft.com/office/powerpoint/2010/main" val="607501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8480"/>
            <a:ext cx="7379746" cy="646331"/>
          </a:xfrm>
          <a:prstGeom prst="rect">
            <a:avLst/>
          </a:prstGeom>
        </p:spPr>
        <p:txBody>
          <a:bodyPr wrap="square">
            <a:spAutoFit/>
          </a:bodyPr>
          <a:lstStyle/>
          <a:p>
            <a:pPr algn="ctr"/>
            <a:r>
              <a:rPr lang="en-US" sz="3600" b="1" dirty="0" smtClean="0">
                <a:solidFill>
                  <a:srgbClr val="000000"/>
                </a:solidFill>
                <a:latin typeface="Arial" charset="0"/>
              </a:rPr>
              <a:t>Look, who is missing!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4273781" y="3588654"/>
            <a:ext cx="4167692" cy="707886"/>
          </a:xfrm>
          <a:prstGeom prst="rect">
            <a:avLst/>
          </a:prstGeom>
        </p:spPr>
        <p:txBody>
          <a:bodyPr wrap="square">
            <a:spAutoFit/>
          </a:bodyPr>
          <a:lstStyle/>
          <a:p>
            <a:r>
              <a:rPr lang="en-US" sz="4000" dirty="0" smtClean="0"/>
              <a:t>Jesus’ cousin </a:t>
            </a:r>
            <a:r>
              <a:rPr lang="en-US" sz="4000" dirty="0"/>
              <a:t>John</a:t>
            </a: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6728" y="4456877"/>
            <a:ext cx="446486" cy="1269298"/>
          </a:xfrm>
          <a:prstGeom prst="rect">
            <a:avLst/>
          </a:prstGeom>
        </p:spPr>
      </p:pic>
    </p:spTree>
    <p:extLst>
      <p:ext uri="{BB962C8B-B14F-4D97-AF65-F5344CB8AC3E}">
        <p14:creationId xmlns:p14="http://schemas.microsoft.com/office/powerpoint/2010/main" val="2335628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His father Zechariah was filled with the Holy Spirit and prophesied</a:t>
            </a:r>
            <a:r>
              <a:rPr lang="en-US" sz="2800" dirty="0" smtClean="0"/>
              <a:t>. “</a:t>
            </a:r>
            <a:r>
              <a:rPr lang="en-US" sz="2800" dirty="0"/>
              <a:t>Praise be to the Lord, the God of Israel, because he has come to his people and redeemed them. He has raised up a horn of salvation for us in the house of his servant David (as he said through his holy prophets of long ago), salvation from our enemies </a:t>
            </a:r>
            <a:r>
              <a:rPr lang="en-US" sz="2800" dirty="0" smtClean="0"/>
              <a:t>and </a:t>
            </a:r>
            <a:r>
              <a:rPr lang="en-US" sz="2800" dirty="0"/>
              <a:t>from the hand of all who hate us—to show mercy to our ancestors and to remember his holy covenant, the oath he swore to our father Abraham: to rescue us from the hand of our enemies, </a:t>
            </a:r>
          </a:p>
        </p:txBody>
      </p:sp>
    </p:spTree>
    <p:extLst>
      <p:ext uri="{BB962C8B-B14F-4D97-AF65-F5344CB8AC3E}">
        <p14:creationId xmlns:p14="http://schemas.microsoft.com/office/powerpoint/2010/main" val="4786007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smtClean="0"/>
              <a:t>and to enable </a:t>
            </a:r>
            <a:r>
              <a:rPr lang="en-US" sz="2800" dirty="0"/>
              <a:t>us to serve him without fear in holiness and righteousness before him all our days. </a:t>
            </a:r>
            <a:r>
              <a:rPr lang="en-US" sz="2800" dirty="0">
                <a:solidFill>
                  <a:srgbClr val="FF0000"/>
                </a:solidFill>
              </a:rPr>
              <a:t>And you, my child, will be called a prophet of the Most High</a:t>
            </a:r>
            <a:r>
              <a:rPr lang="en-US" sz="2800" dirty="0"/>
              <a:t>;</a:t>
            </a:r>
          </a:p>
          <a:p>
            <a:r>
              <a:rPr lang="en-US" sz="2800" dirty="0">
                <a:solidFill>
                  <a:srgbClr val="FF0000"/>
                </a:solidFill>
              </a:rPr>
              <a:t>for you will go on before the Lord to prepare the </a:t>
            </a:r>
            <a:r>
              <a:rPr lang="en-US" sz="2800" dirty="0" smtClean="0">
                <a:solidFill>
                  <a:srgbClr val="FF0000"/>
                </a:solidFill>
              </a:rPr>
              <a:t>ways </a:t>
            </a:r>
            <a:r>
              <a:rPr lang="en-US" sz="2800" dirty="0">
                <a:solidFill>
                  <a:srgbClr val="FF0000"/>
                </a:solidFill>
              </a:rPr>
              <a:t>for him</a:t>
            </a:r>
            <a:r>
              <a:rPr lang="en-US" sz="2800" dirty="0"/>
              <a:t>, </a:t>
            </a:r>
            <a:r>
              <a:rPr lang="en-US" sz="2800" dirty="0">
                <a:solidFill>
                  <a:srgbClr val="FF0000"/>
                </a:solidFill>
              </a:rPr>
              <a:t>to give his people the knowledge of salvation through the forgiveness of their sins</a:t>
            </a:r>
            <a:r>
              <a:rPr lang="en-US" sz="2800" dirty="0"/>
              <a:t>, because of the tender mercy of our God, by </a:t>
            </a:r>
            <a:r>
              <a:rPr lang="en-US" sz="2800" dirty="0" smtClean="0"/>
              <a:t>which </a:t>
            </a:r>
            <a:r>
              <a:rPr lang="en-US" sz="2800" dirty="0"/>
              <a:t>rising sun will come to us from heaven to shine on those living in darkness and in the shadow of</a:t>
            </a:r>
          </a:p>
          <a:p>
            <a:r>
              <a:rPr lang="en-US" sz="2800" dirty="0"/>
              <a:t>death, to guide our feet into the path of peace</a:t>
            </a:r>
            <a:r>
              <a:rPr lang="en-US" sz="2800" dirty="0" smtClean="0"/>
              <a:t>.”</a:t>
            </a:r>
            <a:endParaRPr lang="en-US" sz="2800" dirty="0"/>
          </a:p>
        </p:txBody>
      </p:sp>
    </p:spTree>
    <p:extLst>
      <p:ext uri="{BB962C8B-B14F-4D97-AF65-F5344CB8AC3E}">
        <p14:creationId xmlns:p14="http://schemas.microsoft.com/office/powerpoint/2010/main" val="6284971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Childhood</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1:80</a:t>
            </a:r>
            <a:endParaRPr lang="en-US" sz="4000" dirty="0"/>
          </a:p>
        </p:txBody>
      </p:sp>
    </p:spTree>
    <p:extLst>
      <p:ext uri="{BB962C8B-B14F-4D97-AF65-F5344CB8AC3E}">
        <p14:creationId xmlns:p14="http://schemas.microsoft.com/office/powerpoint/2010/main" val="530055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1384995"/>
          </a:xfrm>
          <a:prstGeom prst="rect">
            <a:avLst/>
          </a:prstGeom>
        </p:spPr>
        <p:txBody>
          <a:bodyPr wrap="square">
            <a:spAutoFit/>
          </a:bodyPr>
          <a:lstStyle/>
          <a:p>
            <a:r>
              <a:rPr lang="en-US" sz="2800" dirty="0"/>
              <a:t>And the child grew and </a:t>
            </a:r>
            <a:r>
              <a:rPr lang="en-US" sz="2800" dirty="0">
                <a:solidFill>
                  <a:srgbClr val="FF0000"/>
                </a:solidFill>
              </a:rPr>
              <a:t>became strong in spirit</a:t>
            </a:r>
            <a:r>
              <a:rPr lang="en-US" sz="2800" dirty="0"/>
              <a:t>; and he lived in the wilderness until he appeared publicly to Israel. </a:t>
            </a:r>
          </a:p>
        </p:txBody>
      </p:sp>
    </p:spTree>
    <p:extLst>
      <p:ext uri="{BB962C8B-B14F-4D97-AF65-F5344CB8AC3E}">
        <p14:creationId xmlns:p14="http://schemas.microsoft.com/office/powerpoint/2010/main" val="1317293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30 Years Later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3:1–3</a:t>
            </a:r>
            <a:endParaRPr lang="en-US" sz="4000" dirty="0"/>
          </a:p>
        </p:txBody>
      </p:sp>
    </p:spTree>
    <p:extLst>
      <p:ext uri="{BB962C8B-B14F-4D97-AF65-F5344CB8AC3E}">
        <p14:creationId xmlns:p14="http://schemas.microsoft.com/office/powerpoint/2010/main" val="16066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In the fifteenth year of the reign of Tiberius Caesar—when Pontius Pilate was governor of Judea, Herod tetrarch of Galilee, his brother Philip tetrarch of </a:t>
            </a:r>
            <a:r>
              <a:rPr lang="en-US" sz="2800" dirty="0" err="1"/>
              <a:t>Iturea</a:t>
            </a:r>
            <a:r>
              <a:rPr lang="en-US" sz="2800" dirty="0"/>
              <a:t> and </a:t>
            </a:r>
            <a:r>
              <a:rPr lang="en-US" sz="2800" dirty="0" err="1"/>
              <a:t>Traconitis</a:t>
            </a:r>
            <a:r>
              <a:rPr lang="en-US" sz="2800" dirty="0"/>
              <a:t>, and </a:t>
            </a:r>
            <a:r>
              <a:rPr lang="en-US" sz="2800" dirty="0" err="1"/>
              <a:t>Lysanias</a:t>
            </a:r>
            <a:r>
              <a:rPr lang="en-US" sz="2800" dirty="0"/>
              <a:t> tetrarch of Abilene—during the high-priesthood of </a:t>
            </a:r>
            <a:r>
              <a:rPr lang="en-US" sz="2800" dirty="0" err="1"/>
              <a:t>Annas</a:t>
            </a:r>
            <a:r>
              <a:rPr lang="en-US" sz="2800" dirty="0"/>
              <a:t> and Caiaphas, </a:t>
            </a:r>
            <a:r>
              <a:rPr lang="en-US" sz="2800" dirty="0">
                <a:solidFill>
                  <a:srgbClr val="FF0000"/>
                </a:solidFill>
              </a:rPr>
              <a:t>the word of God came to John son of Zechariah in the wilderness. He went into all the country around the Jordan, preaching a baptism of repentance for the forgiveness of sins.</a:t>
            </a:r>
          </a:p>
        </p:txBody>
      </p:sp>
    </p:spTree>
    <p:extLst>
      <p:ext uri="{BB962C8B-B14F-4D97-AF65-F5344CB8AC3E}">
        <p14:creationId xmlns:p14="http://schemas.microsoft.com/office/powerpoint/2010/main" val="1887229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His Preaching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3:4–14</a:t>
            </a:r>
            <a:endParaRPr lang="en-US" sz="4000" dirty="0"/>
          </a:p>
        </p:txBody>
      </p:sp>
    </p:spTree>
    <p:extLst>
      <p:ext uri="{BB962C8B-B14F-4D97-AF65-F5344CB8AC3E}">
        <p14:creationId xmlns:p14="http://schemas.microsoft.com/office/powerpoint/2010/main" val="1850546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His Self-Understanding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3:15–18</a:t>
            </a:r>
            <a:endParaRPr lang="en-US" sz="4000" dirty="0"/>
          </a:p>
        </p:txBody>
      </p:sp>
    </p:spTree>
    <p:extLst>
      <p:ext uri="{BB962C8B-B14F-4D97-AF65-F5344CB8AC3E}">
        <p14:creationId xmlns:p14="http://schemas.microsoft.com/office/powerpoint/2010/main" val="2013572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108543"/>
          </a:xfrm>
          <a:prstGeom prst="rect">
            <a:avLst/>
          </a:prstGeom>
        </p:spPr>
        <p:txBody>
          <a:bodyPr wrap="square">
            <a:spAutoFit/>
          </a:bodyPr>
          <a:lstStyle/>
          <a:p>
            <a:r>
              <a:rPr lang="en-US" sz="2800" dirty="0"/>
              <a:t>The people were waiting expectantly and were all wondering in their hearts if John might possibly be the Messiah. John answered them all, “I baptize you with water. But one who is more powerful than I will come, the straps of whose sandals I am not worthy to untie. He will baptize you with the Holy Spirit and </a:t>
            </a:r>
            <a:r>
              <a:rPr lang="en-US" sz="2800" dirty="0" smtClean="0"/>
              <a:t>fire.”</a:t>
            </a:r>
            <a:endParaRPr lang="en-US" sz="2800" dirty="0"/>
          </a:p>
        </p:txBody>
      </p:sp>
    </p:spTree>
    <p:extLst>
      <p:ext uri="{BB962C8B-B14F-4D97-AF65-F5344CB8AC3E}">
        <p14:creationId xmlns:p14="http://schemas.microsoft.com/office/powerpoint/2010/main" val="94095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smtClean="0">
                <a:solidFill>
                  <a:srgbClr val="FF0000"/>
                </a:solidFill>
                <a:latin typeface="Arial" charset="0"/>
              </a:rPr>
              <a:t>John &amp; Jesus — Second Encounter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4003288" cy="707886"/>
          </a:xfrm>
          <a:prstGeom prst="rect">
            <a:avLst/>
          </a:prstGeom>
        </p:spPr>
        <p:txBody>
          <a:bodyPr wrap="square">
            <a:spAutoFit/>
          </a:bodyPr>
          <a:lstStyle/>
          <a:p>
            <a:r>
              <a:rPr lang="en-US" sz="4000" smtClean="0"/>
              <a:t>Matthew 3:13–15</a:t>
            </a:r>
            <a:endParaRPr lang="en-US" sz="4000" dirty="0"/>
          </a:p>
        </p:txBody>
      </p:sp>
    </p:spTree>
    <p:extLst>
      <p:ext uri="{BB962C8B-B14F-4D97-AF65-F5344CB8AC3E}">
        <p14:creationId xmlns:p14="http://schemas.microsoft.com/office/powerpoint/2010/main" val="264597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Look, who is missing!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4273781" y="3588654"/>
            <a:ext cx="4167692" cy="707886"/>
          </a:xfrm>
          <a:prstGeom prst="rect">
            <a:avLst/>
          </a:prstGeom>
        </p:spPr>
        <p:txBody>
          <a:bodyPr wrap="square">
            <a:spAutoFit/>
          </a:bodyPr>
          <a:lstStyle/>
          <a:p>
            <a:r>
              <a:rPr lang="en-US" sz="4000" dirty="0"/>
              <a:t>Luke 1:5–80</a:t>
            </a: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6728" y="4456877"/>
            <a:ext cx="446486" cy="1269298"/>
          </a:xfrm>
          <a:prstGeom prst="rect">
            <a:avLst/>
          </a:prstGeom>
        </p:spPr>
      </p:pic>
    </p:spTree>
    <p:extLst>
      <p:ext uri="{BB962C8B-B14F-4D97-AF65-F5344CB8AC3E}">
        <p14:creationId xmlns:p14="http://schemas.microsoft.com/office/powerpoint/2010/main" val="606501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677656"/>
          </a:xfrm>
          <a:prstGeom prst="rect">
            <a:avLst/>
          </a:prstGeom>
        </p:spPr>
        <p:txBody>
          <a:bodyPr wrap="square">
            <a:spAutoFit/>
          </a:bodyPr>
          <a:lstStyle/>
          <a:p>
            <a:r>
              <a:rPr lang="en-US" sz="2800" dirty="0"/>
              <a:t>Then Jesus came from Galilee to the Jordan to be baptized by John. But John tried to deter him, saying, “</a:t>
            </a:r>
            <a:r>
              <a:rPr lang="en-US" sz="2800" dirty="0">
                <a:solidFill>
                  <a:srgbClr val="FF0000"/>
                </a:solidFill>
              </a:rPr>
              <a:t>I need to be baptized by you</a:t>
            </a:r>
            <a:r>
              <a:rPr lang="en-US" sz="2800" dirty="0"/>
              <a:t>, and do you come to me?” Jesus replied, “Let it be so now; it is proper for us to do this to fulfill all righteousness.” Then </a:t>
            </a:r>
            <a:r>
              <a:rPr lang="en-US" sz="2800" dirty="0">
                <a:solidFill>
                  <a:srgbClr val="FF0000"/>
                </a:solidFill>
              </a:rPr>
              <a:t>John consented</a:t>
            </a:r>
            <a:r>
              <a:rPr lang="en-US" sz="2800" dirty="0"/>
              <a:t>. </a:t>
            </a:r>
          </a:p>
        </p:txBody>
      </p:sp>
    </p:spTree>
    <p:extLst>
      <p:ext uri="{BB962C8B-B14F-4D97-AF65-F5344CB8AC3E}">
        <p14:creationId xmlns:p14="http://schemas.microsoft.com/office/powerpoint/2010/main" val="1806635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smtClean="0">
                <a:solidFill>
                  <a:srgbClr val="FF0000"/>
                </a:solidFill>
                <a:latin typeface="Arial" charset="0"/>
              </a:rPr>
              <a:t>John &amp; Jesus — Third Encounter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4003288" cy="707886"/>
          </a:xfrm>
          <a:prstGeom prst="rect">
            <a:avLst/>
          </a:prstGeom>
        </p:spPr>
        <p:txBody>
          <a:bodyPr wrap="square">
            <a:spAutoFit/>
          </a:bodyPr>
          <a:lstStyle/>
          <a:p>
            <a:r>
              <a:rPr lang="en-US" sz="4000" dirty="0" smtClean="0"/>
              <a:t>Matthew 11:2–14</a:t>
            </a:r>
            <a:endParaRPr lang="en-US" sz="4000" dirty="0"/>
          </a:p>
        </p:txBody>
      </p:sp>
    </p:spTree>
    <p:extLst>
      <p:ext uri="{BB962C8B-B14F-4D97-AF65-F5344CB8AC3E}">
        <p14:creationId xmlns:p14="http://schemas.microsoft.com/office/powerpoint/2010/main" val="9519323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When John, who was in prison, heard about the deeds of the Messiah, he sent his disciples to ask him, “Are you the one who is to come, or should we expect someone else?” Jesus replied, “Go back and report to John what you hear and see: The blind receive sight, the lame walk, those who have leprosy are cleansed, the deaf hear, the dead </a:t>
            </a:r>
            <a:r>
              <a:rPr lang="en-US" sz="2800" dirty="0" smtClean="0"/>
              <a:t>are </a:t>
            </a:r>
            <a:r>
              <a:rPr lang="en-US" sz="2800" dirty="0"/>
              <a:t>raised, and the good news is proclaimed to the poor. Blessed is anyone who does not stumble on account of me</a:t>
            </a:r>
            <a:r>
              <a:rPr lang="en-US" sz="2800" dirty="0" smtClean="0"/>
              <a:t>.”</a:t>
            </a:r>
            <a:endParaRPr lang="en-US" sz="2800" dirty="0"/>
          </a:p>
        </p:txBody>
      </p:sp>
    </p:spTree>
    <p:extLst>
      <p:ext uri="{BB962C8B-B14F-4D97-AF65-F5344CB8AC3E}">
        <p14:creationId xmlns:p14="http://schemas.microsoft.com/office/powerpoint/2010/main" val="21121553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smtClean="0"/>
              <a:t>As </a:t>
            </a:r>
            <a:r>
              <a:rPr lang="en-US" sz="2800" dirty="0"/>
              <a:t>John’s disciples were leaving, Jesus began to speak to the crowd about John: “What did you go out into the wilderness to see? A reed swayed by the wind? If not, what did you go out to see? A man dressed in fine clothes? No, those </a:t>
            </a:r>
            <a:r>
              <a:rPr lang="en-US" sz="2800" dirty="0" smtClean="0"/>
              <a:t>who </a:t>
            </a:r>
            <a:r>
              <a:rPr lang="en-US" sz="2800" dirty="0"/>
              <a:t>wear fine clothes are in kings’ palaces. Then what did you go out to see? A prophet? Yes, I tell you, and more than a prophet. This is the one about whom it is written: “‘</a:t>
            </a:r>
            <a:r>
              <a:rPr lang="en-US" sz="2800" dirty="0">
                <a:solidFill>
                  <a:srgbClr val="FF0000"/>
                </a:solidFill>
              </a:rPr>
              <a:t>I will send my messenger ahead of you, who will prepare your way before you</a:t>
            </a:r>
            <a:r>
              <a:rPr lang="en-US" sz="2800" dirty="0"/>
              <a:t>.’ Truly I tell you, </a:t>
            </a:r>
            <a:r>
              <a:rPr lang="en-US" sz="2800" dirty="0" smtClean="0"/>
              <a:t>among</a:t>
            </a:r>
            <a:endParaRPr lang="en-US" sz="2800" dirty="0"/>
          </a:p>
        </p:txBody>
      </p:sp>
    </p:spTree>
    <p:extLst>
      <p:ext uri="{BB962C8B-B14F-4D97-AF65-F5344CB8AC3E}">
        <p14:creationId xmlns:p14="http://schemas.microsoft.com/office/powerpoint/2010/main" val="1446898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those born of women there has not risen anyone greater than John the Baptist; yet whoever is least in the kingdom of heaven is greater than </a:t>
            </a:r>
            <a:r>
              <a:rPr lang="en-US" sz="2800" dirty="0" smtClean="0"/>
              <a:t>he. From </a:t>
            </a:r>
            <a:r>
              <a:rPr lang="en-US" sz="2800" dirty="0"/>
              <a:t>the days of John the Baptist until now, the kingdom of heaven has been subjected to violence, and violent people have been raiding </a:t>
            </a:r>
            <a:r>
              <a:rPr lang="en-US" sz="2800" dirty="0" smtClean="0"/>
              <a:t>it. For </a:t>
            </a:r>
            <a:r>
              <a:rPr lang="en-US" sz="2800" dirty="0"/>
              <a:t>all the Prophets and the Law prophesied until </a:t>
            </a:r>
            <a:r>
              <a:rPr lang="en-US" sz="2800" dirty="0" smtClean="0"/>
              <a:t>John. And </a:t>
            </a:r>
            <a:r>
              <a:rPr lang="en-US" sz="2800" dirty="0"/>
              <a:t>if you are willing to accept it, </a:t>
            </a:r>
            <a:r>
              <a:rPr lang="en-US" sz="2800" dirty="0">
                <a:solidFill>
                  <a:srgbClr val="FF0000"/>
                </a:solidFill>
              </a:rPr>
              <a:t>he is the Elijah who was to </a:t>
            </a:r>
            <a:r>
              <a:rPr lang="en-US" sz="2800" dirty="0" smtClean="0">
                <a:solidFill>
                  <a:srgbClr val="FF0000"/>
                </a:solidFill>
              </a:rPr>
              <a:t>come</a:t>
            </a:r>
            <a:r>
              <a:rPr lang="en-US" sz="2800" dirty="0" smtClean="0"/>
              <a:t>. Whoever </a:t>
            </a:r>
            <a:r>
              <a:rPr lang="en-US" sz="2800" dirty="0"/>
              <a:t>has </a:t>
            </a:r>
            <a:r>
              <a:rPr lang="en-US" sz="2800" dirty="0" smtClean="0"/>
              <a:t>ears to listen, </a:t>
            </a:r>
            <a:r>
              <a:rPr lang="en-US" sz="2800" dirty="0"/>
              <a:t>let them hear.</a:t>
            </a:r>
          </a:p>
        </p:txBody>
      </p:sp>
    </p:spTree>
    <p:extLst>
      <p:ext uri="{BB962C8B-B14F-4D97-AF65-F5344CB8AC3E}">
        <p14:creationId xmlns:p14="http://schemas.microsoft.com/office/powerpoint/2010/main" val="827406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smtClean="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1754327"/>
          </a:xfrm>
          <a:prstGeom prst="rect">
            <a:avLst/>
          </a:prstGeom>
        </p:spPr>
        <p:txBody>
          <a:bodyPr wrap="square">
            <a:spAutoFit/>
          </a:bodyPr>
          <a:lstStyle/>
          <a:p>
            <a:r>
              <a:rPr lang="en-US" sz="3600" dirty="0"/>
              <a:t>John — </a:t>
            </a:r>
            <a:r>
              <a:rPr lang="en-US" sz="3600" dirty="0" smtClean="0"/>
              <a:t>a priestly son (Aaron’s lineage)</a:t>
            </a:r>
            <a:endParaRPr lang="en-US" sz="3600" dirty="0"/>
          </a:p>
          <a:p>
            <a:r>
              <a:rPr lang="en-US" sz="3600" dirty="0"/>
              <a:t>Jesus — </a:t>
            </a:r>
            <a:r>
              <a:rPr lang="en-US" sz="3600" dirty="0"/>
              <a:t>a kingly son (King David’s lineage)</a:t>
            </a:r>
            <a:endParaRPr lang="en-US" sz="3600" dirty="0"/>
          </a:p>
        </p:txBody>
      </p:sp>
    </p:spTree>
    <p:extLst>
      <p:ext uri="{BB962C8B-B14F-4D97-AF65-F5344CB8AC3E}">
        <p14:creationId xmlns:p14="http://schemas.microsoft.com/office/powerpoint/2010/main" val="1104025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smtClean="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2862322"/>
          </a:xfrm>
          <a:prstGeom prst="rect">
            <a:avLst/>
          </a:prstGeom>
        </p:spPr>
        <p:txBody>
          <a:bodyPr wrap="square">
            <a:spAutoFit/>
          </a:bodyPr>
          <a:lstStyle/>
          <a:p>
            <a:r>
              <a:rPr lang="en-US" sz="3600" dirty="0"/>
              <a:t>John — ate honey and locusts (Matt 3:4)</a:t>
            </a:r>
          </a:p>
          <a:p>
            <a:r>
              <a:rPr lang="en-US" sz="3600" dirty="0"/>
              <a:t>Jesus — ate with the sinners and tax collectors (Mark 2:16); </a:t>
            </a:r>
            <a:r>
              <a:rPr lang="en-US" sz="3600" dirty="0" smtClean="0"/>
              <a:t>those who opposed him said </a:t>
            </a:r>
            <a:r>
              <a:rPr lang="en-US" sz="3600" dirty="0"/>
              <a:t>he was a drunkard and a glutton (Luke 7:34)</a:t>
            </a:r>
          </a:p>
        </p:txBody>
      </p:sp>
    </p:spTree>
    <p:extLst>
      <p:ext uri="{BB962C8B-B14F-4D97-AF65-F5344CB8AC3E}">
        <p14:creationId xmlns:p14="http://schemas.microsoft.com/office/powerpoint/2010/main" val="1195495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246769"/>
          </a:xfrm>
          <a:prstGeom prst="rect">
            <a:avLst/>
          </a:prstGeom>
        </p:spPr>
        <p:txBody>
          <a:bodyPr wrap="square">
            <a:spAutoFit/>
          </a:bodyPr>
          <a:lstStyle/>
          <a:p>
            <a:r>
              <a:rPr lang="en-US" sz="2800" dirty="0"/>
              <a:t>“For John the Baptist came neither eating bread nor drinking wine, and you say, ‘He has a demon.’ The Son of Man came eating and drinking, and you say, ‘Here is a glutton and a drunkard, a friend of tax collectors and sinners.’”</a:t>
            </a:r>
          </a:p>
        </p:txBody>
      </p:sp>
    </p:spTree>
    <p:extLst>
      <p:ext uri="{BB962C8B-B14F-4D97-AF65-F5344CB8AC3E}">
        <p14:creationId xmlns:p14="http://schemas.microsoft.com/office/powerpoint/2010/main" val="2119455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smtClean="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2862322"/>
          </a:xfrm>
          <a:prstGeom prst="rect">
            <a:avLst/>
          </a:prstGeom>
        </p:spPr>
        <p:txBody>
          <a:bodyPr wrap="square">
            <a:spAutoFit/>
          </a:bodyPr>
          <a:lstStyle/>
          <a:p>
            <a:r>
              <a:rPr lang="en-US" sz="3600" dirty="0"/>
              <a:t>John — a forerunner </a:t>
            </a:r>
            <a:r>
              <a:rPr lang="en-US" sz="3600" dirty="0" smtClean="0"/>
              <a:t>(one who prepares </a:t>
            </a:r>
            <a:r>
              <a:rPr lang="en-US" sz="3600" dirty="0"/>
              <a:t>the </a:t>
            </a:r>
            <a:r>
              <a:rPr lang="en-US" sz="3600" dirty="0" smtClean="0"/>
              <a:t>ways for the Lord)</a:t>
            </a:r>
            <a:endParaRPr lang="en-US" sz="3600" dirty="0"/>
          </a:p>
          <a:p>
            <a:r>
              <a:rPr lang="en-US" sz="3600" dirty="0"/>
              <a:t>Jesus — the Way (John </a:t>
            </a:r>
            <a:r>
              <a:rPr lang="en-US" sz="3600" dirty="0" smtClean="0"/>
              <a:t>14:6 – I </a:t>
            </a:r>
            <a:r>
              <a:rPr lang="en-US" sz="3600" dirty="0"/>
              <a:t>am the </a:t>
            </a:r>
            <a:r>
              <a:rPr lang="en-US" sz="3600" dirty="0" smtClean="0"/>
              <a:t>way, the truth, </a:t>
            </a:r>
            <a:r>
              <a:rPr lang="en-US" sz="3600" dirty="0"/>
              <a:t>and the life. No one comes to the Father except through </a:t>
            </a:r>
            <a:r>
              <a:rPr lang="en-US" sz="3600" dirty="0" smtClean="0"/>
              <a:t>me.)</a:t>
            </a:r>
            <a:endParaRPr lang="en-US" sz="3600" dirty="0"/>
          </a:p>
        </p:txBody>
      </p:sp>
    </p:spTree>
    <p:extLst>
      <p:ext uri="{BB962C8B-B14F-4D97-AF65-F5344CB8AC3E}">
        <p14:creationId xmlns:p14="http://schemas.microsoft.com/office/powerpoint/2010/main" val="459903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smtClean="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2727606" y="3094747"/>
            <a:ext cx="3688784" cy="2766588"/>
          </a:xfrm>
          <a:prstGeom prst="rect">
            <a:avLst/>
          </a:prstGeom>
        </p:spPr>
      </p:pic>
    </p:spTree>
    <p:extLst>
      <p:ext uri="{BB962C8B-B14F-4D97-AF65-F5344CB8AC3E}">
        <p14:creationId xmlns:p14="http://schemas.microsoft.com/office/powerpoint/2010/main" val="926074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The Parents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4273780" y="3588654"/>
            <a:ext cx="4870217" cy="646331"/>
          </a:xfrm>
          <a:prstGeom prst="rect">
            <a:avLst/>
          </a:prstGeom>
        </p:spPr>
        <p:txBody>
          <a:bodyPr wrap="square">
            <a:spAutoFit/>
          </a:bodyPr>
          <a:lstStyle/>
          <a:p>
            <a:r>
              <a:rPr lang="en-US" sz="3600" dirty="0" smtClean="0"/>
              <a:t>Zechariah &amp; Elizabeth</a:t>
            </a:r>
            <a:endParaRPr lang="en-US" sz="3600" dirty="0"/>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6728" y="4456877"/>
            <a:ext cx="446486" cy="1269298"/>
          </a:xfrm>
          <a:prstGeom prst="rect">
            <a:avLst/>
          </a:prstGeom>
        </p:spPr>
      </p:pic>
      <p:sp>
        <p:nvSpPr>
          <p:cNvPr id="11" name="Rectangle 10"/>
          <p:cNvSpPr/>
          <p:nvPr/>
        </p:nvSpPr>
        <p:spPr>
          <a:xfrm>
            <a:off x="5642517" y="4773806"/>
            <a:ext cx="3582921" cy="707886"/>
          </a:xfrm>
          <a:prstGeom prst="rect">
            <a:avLst/>
          </a:prstGeom>
        </p:spPr>
        <p:txBody>
          <a:bodyPr wrap="square">
            <a:spAutoFit/>
          </a:bodyPr>
          <a:lstStyle/>
          <a:p>
            <a:r>
              <a:rPr lang="en-US" sz="4000" smtClean="0"/>
              <a:t>Luke 1:5–7</a:t>
            </a:r>
            <a:endParaRPr lang="en-US" sz="4000" dirty="0"/>
          </a:p>
        </p:txBody>
      </p:sp>
    </p:spTree>
    <p:extLst>
      <p:ext uri="{BB962C8B-B14F-4D97-AF65-F5344CB8AC3E}">
        <p14:creationId xmlns:p14="http://schemas.microsoft.com/office/powerpoint/2010/main" val="7256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smtClean="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1754326"/>
          </a:xfrm>
          <a:prstGeom prst="rect">
            <a:avLst/>
          </a:prstGeom>
        </p:spPr>
        <p:txBody>
          <a:bodyPr wrap="square">
            <a:spAutoFit/>
          </a:bodyPr>
          <a:lstStyle/>
          <a:p>
            <a:pPr algn="ctr"/>
            <a:r>
              <a:rPr lang="en-US" sz="3600" dirty="0"/>
              <a:t>John lived to prepare the </a:t>
            </a:r>
            <a:r>
              <a:rPr lang="en-US" sz="3600" dirty="0" smtClean="0"/>
              <a:t>ways for the Lord so others might come to him; he didn’t prepare his way or be the way. </a:t>
            </a:r>
            <a:endParaRPr lang="en-US" sz="3600" dirty="0"/>
          </a:p>
        </p:txBody>
      </p:sp>
      <p:sp>
        <p:nvSpPr>
          <p:cNvPr id="9" name="Rectangle 8"/>
          <p:cNvSpPr/>
          <p:nvPr/>
        </p:nvSpPr>
        <p:spPr>
          <a:xfrm>
            <a:off x="3069370" y="5197683"/>
            <a:ext cx="3005256" cy="707886"/>
          </a:xfrm>
          <a:prstGeom prst="rect">
            <a:avLst/>
          </a:prstGeom>
        </p:spPr>
        <p:txBody>
          <a:bodyPr wrap="square">
            <a:spAutoFit/>
          </a:bodyPr>
          <a:lstStyle/>
          <a:p>
            <a:r>
              <a:rPr lang="en-US" sz="4000" dirty="0" smtClean="0"/>
              <a:t>John 3:25–30</a:t>
            </a:r>
            <a:endParaRPr lang="en-US" sz="4000" dirty="0"/>
          </a:p>
        </p:txBody>
      </p:sp>
    </p:spTree>
    <p:extLst>
      <p:ext uri="{BB962C8B-B14F-4D97-AF65-F5344CB8AC3E}">
        <p14:creationId xmlns:p14="http://schemas.microsoft.com/office/powerpoint/2010/main" val="815930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An argument developed between some of John’s disciples and a certain Jew over the matter of ceremonial washing. They came to John and said to him, “Rabbi, that man who was with you on the other side of the Jordan—the one you testified about—well</a:t>
            </a:r>
            <a:r>
              <a:rPr lang="en-US" sz="2800" dirty="0" smtClean="0"/>
              <a:t>, </a:t>
            </a:r>
            <a:r>
              <a:rPr lang="en-US" sz="2800" dirty="0"/>
              <a:t>he is baptizing, and everyone is going to him.” To this John replied, “A man can receive only what is given him from heaven. You yourselves can testify that I said, ‘I am not the Christ but am sent ahead of him.’ The bride belongs to the  bridegroom. </a:t>
            </a:r>
          </a:p>
        </p:txBody>
      </p:sp>
    </p:spTree>
    <p:extLst>
      <p:ext uri="{BB962C8B-B14F-4D97-AF65-F5344CB8AC3E}">
        <p14:creationId xmlns:p14="http://schemas.microsoft.com/office/powerpoint/2010/main" val="1092076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246769"/>
          </a:xfrm>
          <a:prstGeom prst="rect">
            <a:avLst/>
          </a:prstGeom>
        </p:spPr>
        <p:txBody>
          <a:bodyPr wrap="square">
            <a:spAutoFit/>
          </a:bodyPr>
          <a:lstStyle/>
          <a:p>
            <a:r>
              <a:rPr lang="en-US" sz="2800" dirty="0"/>
              <a:t>The friend who attends the bridegroom waits and listens for him, and is full of joy when he hears the bridegroom’s voice. That joy is mine, and it is now complete. </a:t>
            </a:r>
            <a:r>
              <a:rPr lang="en-US" sz="2800" dirty="0">
                <a:solidFill>
                  <a:srgbClr val="FF0000"/>
                </a:solidFill>
              </a:rPr>
              <a:t>He must become greater; I must become less.</a:t>
            </a:r>
          </a:p>
        </p:txBody>
      </p:sp>
    </p:spTree>
    <p:extLst>
      <p:ext uri="{BB962C8B-B14F-4D97-AF65-F5344CB8AC3E}">
        <p14:creationId xmlns:p14="http://schemas.microsoft.com/office/powerpoint/2010/main" val="1555331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smtClean="0">
                <a:solidFill>
                  <a:srgbClr val="FF0000"/>
                </a:solidFill>
                <a:latin typeface="Arial" charset="0"/>
              </a:rPr>
              <a:t>Lessons from John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2862322"/>
          </a:xfrm>
          <a:prstGeom prst="rect">
            <a:avLst/>
          </a:prstGeom>
        </p:spPr>
        <p:txBody>
          <a:bodyPr wrap="square">
            <a:spAutoFit/>
          </a:bodyPr>
          <a:lstStyle/>
          <a:p>
            <a:pPr algn="ctr"/>
            <a:r>
              <a:rPr lang="en-US" sz="3600" dirty="0" smtClean="0"/>
              <a:t>1. We must always prepare the ways for the Lord, not for us; or be the way.</a:t>
            </a:r>
            <a:endParaRPr lang="en-US" sz="3600" dirty="0"/>
          </a:p>
          <a:p>
            <a:pPr algn="ctr"/>
            <a:r>
              <a:rPr lang="en-US" sz="3600" dirty="0" smtClean="0"/>
              <a:t>2. In all that we do, the Lord must become greater and we lesser.</a:t>
            </a:r>
          </a:p>
          <a:p>
            <a:pPr algn="ctr"/>
            <a:r>
              <a:rPr lang="en-US" sz="3600" dirty="0" smtClean="0"/>
              <a:t>3. </a:t>
            </a:r>
            <a:r>
              <a:rPr lang="en-US" sz="3600" smtClean="0"/>
              <a:t>The Lord </a:t>
            </a:r>
            <a:r>
              <a:rPr lang="en-US" sz="3600" dirty="0" smtClean="0"/>
              <a:t>is </a:t>
            </a:r>
            <a:r>
              <a:rPr lang="en-US" sz="3600" i="1" dirty="0" smtClean="0"/>
              <a:t>a</a:t>
            </a:r>
            <a:r>
              <a:rPr lang="en-US" sz="3600" i="1" dirty="0" smtClean="0">
                <a:solidFill>
                  <a:srgbClr val="FF0000"/>
                </a:solidFill>
              </a:rPr>
              <a:t>l</a:t>
            </a:r>
            <a:r>
              <a:rPr lang="en-US" sz="3600" i="1" dirty="0" smtClean="0"/>
              <a:t>w</a:t>
            </a:r>
            <a:r>
              <a:rPr lang="en-US" sz="3600" i="1" dirty="0" smtClean="0">
                <a:solidFill>
                  <a:srgbClr val="00B050"/>
                </a:solidFill>
              </a:rPr>
              <a:t>a</a:t>
            </a:r>
            <a:r>
              <a:rPr lang="en-US" sz="3600" i="1" dirty="0" smtClean="0"/>
              <a:t>y</a:t>
            </a:r>
            <a:r>
              <a:rPr lang="en-US" sz="3600" i="1" dirty="0" smtClean="0">
                <a:solidFill>
                  <a:srgbClr val="FF0000"/>
                </a:solidFill>
              </a:rPr>
              <a:t>s</a:t>
            </a:r>
            <a:r>
              <a:rPr lang="en-US" sz="3600" i="1" dirty="0" smtClean="0"/>
              <a:t> </a:t>
            </a:r>
            <a:r>
              <a:rPr lang="en-US" sz="3600" dirty="0" smtClean="0"/>
              <a:t>gracious.</a:t>
            </a:r>
            <a:endParaRPr lang="en-US" sz="3600" dirty="0"/>
          </a:p>
        </p:txBody>
      </p:sp>
    </p:spTree>
    <p:extLst>
      <p:ext uri="{BB962C8B-B14F-4D97-AF65-F5344CB8AC3E}">
        <p14:creationId xmlns:p14="http://schemas.microsoft.com/office/powerpoint/2010/main" val="624663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2613" y="1448497"/>
            <a:ext cx="5231167" cy="3877795"/>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9" name="Rectangle 8"/>
          <p:cNvSpPr/>
          <p:nvPr/>
        </p:nvSpPr>
        <p:spPr>
          <a:xfrm>
            <a:off x="882124" y="5488039"/>
            <a:ext cx="7379746" cy="769441"/>
          </a:xfrm>
          <a:prstGeom prst="rect">
            <a:avLst/>
          </a:prstGeom>
        </p:spPr>
        <p:txBody>
          <a:bodyPr wrap="square">
            <a:spAutoFit/>
          </a:bodyPr>
          <a:lstStyle/>
          <a:p>
            <a:pPr algn="ctr"/>
            <a:r>
              <a:rPr lang="en-US" sz="4400" b="1" dirty="0" smtClean="0">
                <a:solidFill>
                  <a:srgbClr val="00B050"/>
                </a:solidFill>
                <a:latin typeface="Arial" charset="0"/>
              </a:rPr>
              <a:t>M</a:t>
            </a:r>
            <a:r>
              <a:rPr lang="en-US" sz="4400" b="1" dirty="0" smtClean="0">
                <a:solidFill>
                  <a:srgbClr val="FF0000"/>
                </a:solidFill>
                <a:latin typeface="Arial" charset="0"/>
              </a:rPr>
              <a:t>e</a:t>
            </a:r>
            <a:r>
              <a:rPr lang="en-US" sz="4400" b="1" dirty="0" smtClean="0">
                <a:solidFill>
                  <a:srgbClr val="00B050"/>
                </a:solidFill>
                <a:latin typeface="Arial" charset="0"/>
              </a:rPr>
              <a:t>r</a:t>
            </a:r>
            <a:r>
              <a:rPr lang="en-US" sz="4400" b="1" dirty="0" smtClean="0">
                <a:solidFill>
                  <a:srgbClr val="FF0000"/>
                </a:solidFill>
                <a:latin typeface="Arial" charset="0"/>
              </a:rPr>
              <a:t>r</a:t>
            </a:r>
            <a:r>
              <a:rPr lang="en-US" sz="4400" b="1" dirty="0" smtClean="0">
                <a:solidFill>
                  <a:srgbClr val="00B050"/>
                </a:solidFill>
                <a:latin typeface="Arial" charset="0"/>
              </a:rPr>
              <a:t>y </a:t>
            </a:r>
            <a:r>
              <a:rPr lang="en-US" sz="4400" b="1" dirty="0" smtClean="0">
                <a:solidFill>
                  <a:srgbClr val="FF0000"/>
                </a:solidFill>
                <a:latin typeface="Arial" charset="0"/>
              </a:rPr>
              <a:t>C</a:t>
            </a:r>
            <a:r>
              <a:rPr lang="en-US" sz="4400" b="1" dirty="0" smtClean="0">
                <a:solidFill>
                  <a:srgbClr val="00B050"/>
                </a:solidFill>
                <a:latin typeface="Arial" charset="0"/>
              </a:rPr>
              <a:t>h</a:t>
            </a:r>
            <a:r>
              <a:rPr lang="en-US" sz="4400" b="1" dirty="0" smtClean="0">
                <a:solidFill>
                  <a:srgbClr val="FF0000"/>
                </a:solidFill>
                <a:latin typeface="Arial" charset="0"/>
              </a:rPr>
              <a:t>r</a:t>
            </a:r>
            <a:r>
              <a:rPr lang="en-US" sz="4400" b="1" dirty="0" smtClean="0">
                <a:solidFill>
                  <a:srgbClr val="00B050"/>
                </a:solidFill>
                <a:latin typeface="Arial" charset="0"/>
              </a:rPr>
              <a:t>i</a:t>
            </a:r>
            <a:r>
              <a:rPr lang="en-US" sz="4400" b="1" dirty="0" smtClean="0">
                <a:solidFill>
                  <a:srgbClr val="FF0000"/>
                </a:solidFill>
                <a:latin typeface="Arial" charset="0"/>
              </a:rPr>
              <a:t>s</a:t>
            </a:r>
            <a:r>
              <a:rPr lang="en-US" sz="4400" b="1" dirty="0" smtClean="0">
                <a:solidFill>
                  <a:srgbClr val="00B050"/>
                </a:solidFill>
                <a:latin typeface="Arial" charset="0"/>
              </a:rPr>
              <a:t>t</a:t>
            </a:r>
            <a:r>
              <a:rPr lang="en-US" sz="4400" b="1" dirty="0" smtClean="0">
                <a:solidFill>
                  <a:srgbClr val="FF0000"/>
                </a:solidFill>
                <a:latin typeface="Arial" charset="0"/>
              </a:rPr>
              <a:t>m</a:t>
            </a:r>
            <a:r>
              <a:rPr lang="en-US" sz="4400" b="1" dirty="0" smtClean="0">
                <a:solidFill>
                  <a:srgbClr val="00B050"/>
                </a:solidFill>
                <a:latin typeface="Arial" charset="0"/>
              </a:rPr>
              <a:t>a</a:t>
            </a:r>
            <a:r>
              <a:rPr lang="en-US" sz="4400" b="1" dirty="0" smtClean="0">
                <a:solidFill>
                  <a:srgbClr val="FF0000"/>
                </a:solidFill>
                <a:latin typeface="Arial" charset="0"/>
              </a:rPr>
              <a:t>s</a:t>
            </a:r>
            <a:r>
              <a:rPr lang="en-US" sz="4400" b="1" dirty="0" smtClean="0">
                <a:solidFill>
                  <a:srgbClr val="00B050"/>
                </a:solidFill>
                <a:latin typeface="Arial" charset="0"/>
              </a:rPr>
              <a:t>!</a:t>
            </a:r>
          </a:p>
        </p:txBody>
      </p:sp>
    </p:spTree>
    <p:extLst>
      <p:ext uri="{BB962C8B-B14F-4D97-AF65-F5344CB8AC3E}">
        <p14:creationId xmlns:p14="http://schemas.microsoft.com/office/powerpoint/2010/main" val="5127344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296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a:t>
            </a:r>
            <a:r>
              <a:rPr lang="en-US" sz="2800" b="1" dirty="0" smtClean="0">
                <a:solidFill>
                  <a:srgbClr val="FFFFFF"/>
                </a:solidFill>
                <a:latin typeface="Arial" charset="0"/>
                <a:ea typeface="ＭＳ Ｐゴシック" charset="0"/>
              </a:rPr>
              <a:t>T Sermons link </a:t>
            </a:r>
            <a:r>
              <a:rPr lang="en-US" sz="2800" b="1" dirty="0">
                <a:solidFill>
                  <a:srgbClr val="FFFFFF"/>
                </a:solidFill>
                <a:latin typeface="Arial" charset="0"/>
                <a:ea typeface="ＭＳ Ｐゴシック" charset="0"/>
              </a:rPr>
              <a:t>at </a:t>
            </a:r>
            <a:r>
              <a:rPr lang="en-US" sz="2800" b="1" dirty="0" err="1">
                <a:solidFill>
                  <a:srgbClr val="FFFFFF"/>
                </a:solidFill>
                <a:latin typeface="Arial" charset="0"/>
                <a:ea typeface="ＭＳ Ｐゴシック" charset="0"/>
              </a:rPr>
              <a:t>B</a:t>
            </a:r>
            <a:r>
              <a:rPr lang="en-US" sz="2800" b="1" dirty="0" err="1" smtClean="0">
                <a:solidFill>
                  <a:srgbClr val="FFFFFF"/>
                </a:solidFill>
                <a:latin typeface="Arial" charset="0"/>
                <a:ea typeface="ＭＳ Ｐゴシック" charset="0"/>
              </a:rPr>
              <a:t>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for </a:t>
            </a:r>
            <a:r>
              <a:rPr lang="en-US" sz="3200" b="1" dirty="0">
                <a:solidFill>
                  <a:srgbClr val="FFFFFF"/>
                </a:solidFill>
                <a:latin typeface="Arial" charset="0"/>
                <a:cs typeface="Arial" charset="0"/>
              </a:rPr>
              <a:t>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785652"/>
          </a:xfrm>
          <a:prstGeom prst="rect">
            <a:avLst/>
          </a:prstGeom>
        </p:spPr>
        <p:txBody>
          <a:bodyPr wrap="square">
            <a:spAutoFit/>
          </a:bodyPr>
          <a:lstStyle/>
          <a:p>
            <a:r>
              <a:rPr lang="en-US" sz="3000" dirty="0"/>
              <a:t>In the time of Herod king of Judea there was a priest named Zechariah, who belonged to the </a:t>
            </a:r>
            <a:r>
              <a:rPr lang="en-US" sz="3000" dirty="0">
                <a:solidFill>
                  <a:srgbClr val="FF0000"/>
                </a:solidFill>
              </a:rPr>
              <a:t>priestly division of </a:t>
            </a:r>
            <a:r>
              <a:rPr lang="en-US" sz="3000" dirty="0" err="1">
                <a:solidFill>
                  <a:srgbClr val="FF0000"/>
                </a:solidFill>
              </a:rPr>
              <a:t>Abijah</a:t>
            </a:r>
            <a:r>
              <a:rPr lang="en-US" sz="3000" dirty="0"/>
              <a:t>; his wife Elizabeth was also </a:t>
            </a:r>
            <a:r>
              <a:rPr lang="en-US" sz="3000" dirty="0">
                <a:solidFill>
                  <a:srgbClr val="FF0000"/>
                </a:solidFill>
              </a:rPr>
              <a:t>a descendant of Aaron</a:t>
            </a:r>
            <a:r>
              <a:rPr lang="en-US" sz="3000" dirty="0"/>
              <a:t>. Both of them were righteous in the sight of God, observing all the Lord’s commands and decrees blamelessly. But they were childless because Elizabeth was not able to conceive, and they were both very old. </a:t>
            </a:r>
          </a:p>
        </p:txBody>
      </p:sp>
    </p:spTree>
    <p:extLst>
      <p:ext uri="{BB962C8B-B14F-4D97-AF65-F5344CB8AC3E}">
        <p14:creationId xmlns:p14="http://schemas.microsoft.com/office/powerpoint/2010/main" val="1879361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The Vision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1:8–12</a:t>
            </a:r>
            <a:endParaRPr lang="en-US" sz="4000" dirty="0"/>
          </a:p>
        </p:txBody>
      </p:sp>
    </p:spTree>
    <p:extLst>
      <p:ext uri="{BB962C8B-B14F-4D97-AF65-F5344CB8AC3E}">
        <p14:creationId xmlns:p14="http://schemas.microsoft.com/office/powerpoint/2010/main" val="7580481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Once when Zechariah’s division was on duty and he was serving as priest before God, he was chosen by lot, according to the custom of the priesthood, to go into the temple of the Lord and burn incense. And when the time for the burning of incense came, all the assembled worshipers were praying outside.</a:t>
            </a:r>
            <a:r>
              <a:rPr lang="en-US" sz="2800" b="1" dirty="0"/>
              <a:t> </a:t>
            </a:r>
            <a:r>
              <a:rPr lang="en-US" sz="2800" dirty="0"/>
              <a:t>An angel of the Lord appeared to him, standing at the right side of the altar of incense. When Zechariah saw him, he was startled and was gripped with fear</a:t>
            </a:r>
            <a:r>
              <a:rPr lang="en-US" sz="2800" dirty="0" smtClean="0"/>
              <a:t>.</a:t>
            </a:r>
            <a:r>
              <a:rPr lang="en-US" sz="2800" dirty="0"/>
              <a:t> </a:t>
            </a:r>
          </a:p>
        </p:txBody>
      </p:sp>
    </p:spTree>
    <p:extLst>
      <p:ext uri="{BB962C8B-B14F-4D97-AF65-F5344CB8AC3E}">
        <p14:creationId xmlns:p14="http://schemas.microsoft.com/office/powerpoint/2010/main" val="671579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a:extLst/>
        </p:spPr>
        <p:txBody>
          <a:bodyPr/>
          <a:lstStyle/>
          <a:p>
            <a:pPr>
              <a:defRPr/>
            </a:pPr>
            <a:r>
              <a:rPr lang="en-US" b="1" dirty="0" smtClean="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smtClean="0">
                <a:solidFill>
                  <a:srgbClr val="000000"/>
                </a:solidFill>
                <a:latin typeface="Arial" charset="0"/>
              </a:rPr>
              <a:t>The Message</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smtClean="0"/>
              <a:t>Luke 1:13–17</a:t>
            </a:r>
            <a:endParaRPr lang="en-US" sz="4000" dirty="0"/>
          </a:p>
        </p:txBody>
      </p:sp>
    </p:spTree>
    <p:extLst>
      <p:ext uri="{BB962C8B-B14F-4D97-AF65-F5344CB8AC3E}">
        <p14:creationId xmlns:p14="http://schemas.microsoft.com/office/powerpoint/2010/main" val="1678229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1166</TotalTime>
  <Words>1822</Words>
  <Application>Microsoft Macintosh PowerPoint</Application>
  <PresentationFormat>On-screen Show (4:3)</PresentationFormat>
  <Paragraphs>202</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49_Blank Presentation</vt:lpstr>
      <vt:lpstr>PowerPoint Presentation</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PowerPoint Presentation</vt:lpstr>
      <vt:lpstr>NT Sermons link at BibleStudyDownloads.org</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155</cp:revision>
  <dcterms:created xsi:type="dcterms:W3CDTF">2014-08-02T06:39:19Z</dcterms:created>
  <dcterms:modified xsi:type="dcterms:W3CDTF">2017-12-19T08:13:09Z</dcterms:modified>
</cp:coreProperties>
</file>